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0" r:id="rId2"/>
    <p:sldId id="267" r:id="rId3"/>
    <p:sldId id="271" r:id="rId4"/>
    <p:sldId id="277" r:id="rId5"/>
    <p:sldId id="269" r:id="rId6"/>
    <p:sldId id="274" r:id="rId7"/>
    <p:sldId id="282" r:id="rId8"/>
    <p:sldId id="281" r:id="rId9"/>
    <p:sldId id="261" r:id="rId10"/>
    <p:sldId id="260" r:id="rId11"/>
    <p:sldId id="262" r:id="rId12"/>
    <p:sldId id="285" r:id="rId13"/>
    <p:sldId id="279" r:id="rId14"/>
    <p:sldId id="283" r:id="rId15"/>
    <p:sldId id="284" r:id="rId16"/>
    <p:sldId id="276"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4C5559-AC0B-3D34-8CD6-43FCFB97B013}" v="15" dt="2019-01-25T19:12:02.709"/>
    <p1510:client id="{1BD83D79-2D3F-82E3-D9C6-EB954CFFAD9F}" v="414" dt="2019-01-25T19:14:32.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3</a:t>
            </a:fld>
            <a:endParaRPr lang="en-US"/>
          </a:p>
        </p:txBody>
      </p:sp>
    </p:spTree>
    <p:extLst>
      <p:ext uri="{BB962C8B-B14F-4D97-AF65-F5344CB8AC3E}">
        <p14:creationId xmlns:p14="http://schemas.microsoft.com/office/powerpoint/2010/main" val="7639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hyperlink" Target="https://www.youtube.com/watch?v=l3QVM1bIWs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38990"/>
            <a:ext cx="9144000" cy="124475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CEPS Engineering Organization</a:t>
            </a:r>
          </a:p>
          <a:p>
            <a:r>
              <a:rPr lang="en-US" dirty="0"/>
              <a:t>High Power Rocketry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p:spPr>
      </p:pic>
    </p:spTree>
    <p:extLst>
      <p:ext uri="{BB962C8B-B14F-4D97-AF65-F5344CB8AC3E}">
        <p14:creationId xmlns:p14="http://schemas.microsoft.com/office/powerpoint/2010/main" val="2916864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3"/>
          <a:srcRect t="62446" b="3010"/>
          <a:stretch/>
        </p:blipFill>
        <p:spPr>
          <a:xfrm>
            <a:off x="5727051" y="1698678"/>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3"/>
          <a:srcRect t="12048" b="35510"/>
          <a:stretch/>
        </p:blipFill>
        <p:spPr>
          <a:xfrm rot="-60000">
            <a:off x="686272" y="1738601"/>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4"/>
          <a:srcRect l="40334" t="56250" r="41562" b="38611"/>
          <a:stretch/>
        </p:blipFill>
        <p:spPr>
          <a:xfrm>
            <a:off x="4306234" y="489839"/>
            <a:ext cx="3579532" cy="571531"/>
          </a:xfrm>
          <a:prstGeom prst="rect">
            <a:avLst/>
          </a:prstGeom>
        </p:spPr>
      </p:pic>
      <p:sp>
        <p:nvSpPr>
          <p:cNvPr id="5" name="TextBox 4">
            <a:extLst>
              <a:ext uri="{FF2B5EF4-FFF2-40B4-BE49-F238E27FC236}">
                <a16:creationId xmlns:a16="http://schemas.microsoft.com/office/drawing/2014/main" id="{1A475613-C27E-F345-9280-97186C885858}"/>
              </a:ext>
            </a:extLst>
          </p:cNvPr>
          <p:cNvSpPr txBox="1"/>
          <p:nvPr/>
        </p:nvSpPr>
        <p:spPr>
          <a:xfrm>
            <a:off x="5829300" y="5414963"/>
            <a:ext cx="3714750" cy="1200329"/>
          </a:xfrm>
          <a:prstGeom prst="rect">
            <a:avLst/>
          </a:prstGeom>
          <a:noFill/>
        </p:spPr>
        <p:txBody>
          <a:bodyPr wrap="square" rtlCol="0">
            <a:spAutoFit/>
          </a:bodyPr>
          <a:lstStyle/>
          <a:p>
            <a:r>
              <a:rPr lang="en-US" sz="2400" dirty="0"/>
              <a:t>Note: We don’t plan to dig or include that part of the design.</a:t>
            </a:r>
          </a:p>
        </p:txBody>
      </p:sp>
    </p:spTree>
    <p:extLst>
      <p:ext uri="{BB962C8B-B14F-4D97-AF65-F5344CB8AC3E}">
        <p14:creationId xmlns:p14="http://schemas.microsoft.com/office/powerpoint/2010/main" val="210876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3"/>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4"/>
          <a:srcRect t="63513"/>
          <a:stretch/>
        </p:blipFill>
        <p:spPr>
          <a:xfrm>
            <a:off x="6069623" y="2148987"/>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037" y="0"/>
            <a:ext cx="9635925" cy="6858000"/>
          </a:xfrm>
          <a:prstGeom prst="rect">
            <a:avLst/>
          </a:prstGeom>
        </p:spPr>
      </p:pic>
      <p:sp>
        <p:nvSpPr>
          <p:cNvPr id="3" name="TextBox 2"/>
          <p:cNvSpPr txBox="1"/>
          <p:nvPr/>
        </p:nvSpPr>
        <p:spPr>
          <a:xfrm>
            <a:off x="6779491" y="304800"/>
            <a:ext cx="2318327" cy="369332"/>
          </a:xfrm>
          <a:prstGeom prst="rect">
            <a:avLst/>
          </a:prstGeom>
          <a:noFill/>
        </p:spPr>
        <p:txBody>
          <a:bodyPr wrap="square" rtlCol="0">
            <a:spAutoFit/>
          </a:bodyPr>
          <a:lstStyle/>
          <a:p>
            <a:r>
              <a:rPr lang="en-US" dirty="0" smtClean="0"/>
              <a:t>Launch Pad</a:t>
            </a:r>
            <a:endParaRPr lang="en-US" dirty="0"/>
          </a:p>
        </p:txBody>
      </p:sp>
      <p:sp>
        <p:nvSpPr>
          <p:cNvPr id="4" name="TextBox 3"/>
          <p:cNvSpPr txBox="1"/>
          <p:nvPr/>
        </p:nvSpPr>
        <p:spPr>
          <a:xfrm>
            <a:off x="1278037" y="5915891"/>
            <a:ext cx="2318327" cy="369332"/>
          </a:xfrm>
          <a:prstGeom prst="rect">
            <a:avLst/>
          </a:prstGeom>
          <a:noFill/>
        </p:spPr>
        <p:txBody>
          <a:bodyPr wrap="square" rtlCol="0">
            <a:spAutoFit/>
          </a:bodyPr>
          <a:lstStyle/>
          <a:p>
            <a:r>
              <a:rPr lang="en-US" dirty="0" smtClean="0"/>
              <a:t>Entrance</a:t>
            </a:r>
          </a:p>
        </p:txBody>
      </p:sp>
      <p:cxnSp>
        <p:nvCxnSpPr>
          <p:cNvPr id="6" name="Straight Connector 5"/>
          <p:cNvCxnSpPr/>
          <p:nvPr/>
        </p:nvCxnSpPr>
        <p:spPr>
          <a:xfrm>
            <a:off x="4088423" y="3174023"/>
            <a:ext cx="26377" cy="2470639"/>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4088423" y="3174023"/>
            <a:ext cx="1327639" cy="307731"/>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a:off x="5416062" y="3481754"/>
            <a:ext cx="0" cy="24341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a:off x="4492869" y="674132"/>
            <a:ext cx="923193" cy="814727"/>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flipV="1">
            <a:off x="4492869" y="870439"/>
            <a:ext cx="923193" cy="358286"/>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6534827" y="1151792"/>
            <a:ext cx="947427" cy="82647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V="1">
            <a:off x="6534827" y="1354015"/>
            <a:ext cx="966365" cy="401612"/>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a:off x="8563708" y="1633870"/>
            <a:ext cx="949569" cy="782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8563708" y="1806049"/>
            <a:ext cx="949569" cy="45392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88675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571682FC-DC81-4B4A-8DD2-FB326CE3D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637" y="1832102"/>
            <a:ext cx="9293841" cy="3193795"/>
          </a:xfrm>
          <a:prstGeom prst="rect">
            <a:avLst/>
          </a:prstGeom>
        </p:spPr>
      </p:pic>
    </p:spTree>
    <p:extLst>
      <p:ext uri="{BB962C8B-B14F-4D97-AF65-F5344CB8AC3E}">
        <p14:creationId xmlns:p14="http://schemas.microsoft.com/office/powerpoint/2010/main" val="793806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914400" y="457200"/>
            <a:ext cx="6096000" cy="584775"/>
          </a:xfrm>
          <a:prstGeom prst="rect">
            <a:avLst/>
          </a:prstGeom>
          <a:solidFill>
            <a:schemeClr val="bg1"/>
          </a:solidFill>
          <a:ln>
            <a:solidFill>
              <a:schemeClr val="tx1"/>
            </a:solidFill>
          </a:ln>
        </p:spPr>
        <p:txBody>
          <a:bodyPr>
            <a:spAutoFit/>
          </a:bodyPr>
          <a:lstStyle/>
          <a:p>
            <a:r>
              <a:rPr lang="en-US" sz="3200" dirty="0"/>
              <a:t>Dynamic, Two Trailer Option</a:t>
            </a:r>
          </a:p>
        </p:txBody>
      </p:sp>
      <p:sp>
        <p:nvSpPr>
          <p:cNvPr id="3" name="TextBox 2"/>
          <p:cNvSpPr txBox="1"/>
          <p:nvPr/>
        </p:nvSpPr>
        <p:spPr>
          <a:xfrm>
            <a:off x="914400" y="1371600"/>
            <a:ext cx="5538354" cy="2585323"/>
          </a:xfrm>
          <a:prstGeom prst="rect">
            <a:avLst/>
          </a:prstGeom>
          <a:solidFill>
            <a:schemeClr val="bg1"/>
          </a:solidFill>
          <a:ln>
            <a:solidFill>
              <a:schemeClr val="tx1"/>
            </a:solidFill>
          </a:ln>
        </p:spPr>
        <p:txBody>
          <a:bodyPr wrap="square" rtlCol="0">
            <a:spAutoFit/>
          </a:bodyPr>
          <a:lstStyle/>
          <a:p>
            <a:r>
              <a:rPr lang="en-US" dirty="0"/>
              <a:t>Advantages</a:t>
            </a:r>
          </a:p>
          <a:p>
            <a:pPr marL="285750" indent="-285750">
              <a:buFont typeface="Arial" panose="020B0604020202020204" pitchFamily="34" charset="0"/>
              <a:buChar char="•"/>
            </a:pPr>
            <a:r>
              <a:rPr lang="en-US" dirty="0"/>
              <a:t>Very mobile with a transport vehicle</a:t>
            </a:r>
          </a:p>
          <a:p>
            <a:pPr marL="285750" indent="-285750">
              <a:buFont typeface="Arial" panose="020B0604020202020204" pitchFamily="34" charset="0"/>
              <a:buChar char="•"/>
            </a:pPr>
            <a:r>
              <a:rPr lang="en-US" dirty="0"/>
              <a:t>Still provides safety structures</a:t>
            </a:r>
          </a:p>
          <a:p>
            <a:endParaRPr lang="en-US" dirty="0"/>
          </a:p>
          <a:p>
            <a:r>
              <a:rPr lang="en-US" dirty="0"/>
              <a:t>Disadvantages</a:t>
            </a:r>
          </a:p>
          <a:p>
            <a:pPr marL="285750" indent="-285750">
              <a:buFont typeface="Arial" panose="020B0604020202020204" pitchFamily="34" charset="0"/>
              <a:buChar char="•"/>
            </a:pPr>
            <a:r>
              <a:rPr lang="en-US" dirty="0"/>
              <a:t>Several-day assembly required</a:t>
            </a:r>
          </a:p>
          <a:p>
            <a:pPr marL="285750" indent="-285750">
              <a:buFont typeface="Arial" panose="020B0604020202020204" pitchFamily="34" charset="0"/>
              <a:buChar char="•"/>
            </a:pPr>
            <a:r>
              <a:rPr lang="en-US" dirty="0"/>
              <a:t>Ability to obtain desired trailers, expensive</a:t>
            </a:r>
          </a:p>
          <a:p>
            <a:pPr marL="285750" indent="-285750">
              <a:buFont typeface="Arial" panose="020B0604020202020204" pitchFamily="34" charset="0"/>
              <a:buChar char="•"/>
            </a:pPr>
            <a:r>
              <a:rPr lang="en-US" dirty="0"/>
              <a:t>Sacrificing safety for mobility</a:t>
            </a:r>
          </a:p>
          <a:p>
            <a:pPr marL="285750" indent="-285750">
              <a:buFont typeface="Arial" panose="020B0604020202020204" pitchFamily="34" charset="0"/>
              <a:buChar char="•"/>
            </a:pPr>
            <a:r>
              <a:rPr lang="en-US" dirty="0"/>
              <a:t>Unsure about the how safe these could really be</a:t>
            </a:r>
          </a:p>
        </p:txBody>
      </p:sp>
    </p:spTree>
    <p:extLst>
      <p:ext uri="{BB962C8B-B14F-4D97-AF65-F5344CB8AC3E}">
        <p14:creationId xmlns:p14="http://schemas.microsoft.com/office/powerpoint/2010/main" val="2831549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914400" y="457200"/>
            <a:ext cx="8562922" cy="523220"/>
          </a:xfrm>
          <a:prstGeom prst="rect">
            <a:avLst/>
          </a:prstGeom>
          <a:solidFill>
            <a:schemeClr val="bg1"/>
          </a:solidFill>
        </p:spPr>
        <p:txBody>
          <a:bodyPr wrap="none">
            <a:spAutoFit/>
          </a:bodyPr>
          <a:lstStyle/>
          <a:p>
            <a:r>
              <a:rPr lang="en-US" sz="2800" dirty="0"/>
              <a:t>Temporary (Same Day) Field Setup and Take Down Option</a:t>
            </a:r>
          </a:p>
        </p:txBody>
      </p:sp>
      <p:sp>
        <p:nvSpPr>
          <p:cNvPr id="3" name="TextBox 2"/>
          <p:cNvSpPr txBox="1"/>
          <p:nvPr/>
        </p:nvSpPr>
        <p:spPr>
          <a:xfrm>
            <a:off x="914400" y="1371600"/>
            <a:ext cx="6696408" cy="3970318"/>
          </a:xfrm>
          <a:prstGeom prst="rect">
            <a:avLst/>
          </a:prstGeom>
          <a:solidFill>
            <a:schemeClr val="bg1"/>
          </a:solidFill>
          <a:ln>
            <a:solidFill>
              <a:schemeClr val="tx1"/>
            </a:solidFill>
          </a:ln>
        </p:spPr>
        <p:txBody>
          <a:bodyPr wrap="square" rtlCol="0">
            <a:spAutoFit/>
          </a:bodyPr>
          <a:lstStyle/>
          <a:p>
            <a:r>
              <a:rPr lang="en-US" dirty="0"/>
              <a:t>The idea would be to set up sandbags just around the test object, and all observers and ignition team are as far away as they can while still being able to provide successful ignition. This depends on our remote system.</a:t>
            </a:r>
          </a:p>
          <a:p>
            <a:r>
              <a:rPr lang="en-US" dirty="0"/>
              <a:t>Advantages</a:t>
            </a:r>
          </a:p>
          <a:p>
            <a:pPr marL="285750" indent="-285750">
              <a:buFont typeface="Arial" panose="020B0604020202020204" pitchFamily="34" charset="0"/>
              <a:buChar char="•"/>
            </a:pPr>
            <a:r>
              <a:rPr lang="en-US" dirty="0"/>
              <a:t>Does not require any semi-permanent structures or trailers</a:t>
            </a:r>
          </a:p>
          <a:p>
            <a:pPr marL="285750" indent="-285750">
              <a:buFont typeface="Arial" panose="020B0604020202020204" pitchFamily="34" charset="0"/>
              <a:buChar char="•"/>
            </a:pPr>
            <a:r>
              <a:rPr lang="en-US" dirty="0"/>
              <a:t>Leaves the field empty while not testing</a:t>
            </a:r>
          </a:p>
          <a:p>
            <a:endParaRPr lang="en-US" dirty="0"/>
          </a:p>
          <a:p>
            <a:r>
              <a:rPr lang="en-US" dirty="0"/>
              <a:t>Disadvantages</a:t>
            </a:r>
          </a:p>
          <a:p>
            <a:pPr marL="285750" indent="-285750">
              <a:buFont typeface="Arial" panose="020B0604020202020204" pitchFamily="34" charset="0"/>
              <a:buChar char="•"/>
            </a:pPr>
            <a:r>
              <a:rPr lang="en-US" dirty="0"/>
              <a:t>Minimal safety features as set-up and take-down are the same day</a:t>
            </a:r>
          </a:p>
          <a:p>
            <a:pPr marL="285750" indent="-285750">
              <a:buFont typeface="Arial" panose="020B0604020202020204" pitchFamily="34" charset="0"/>
              <a:buChar char="•"/>
            </a:pPr>
            <a:r>
              <a:rPr lang="en-US" dirty="0"/>
              <a:t>Requires a significant amount of physical labor during the day of testing</a:t>
            </a:r>
          </a:p>
          <a:p>
            <a:pPr marL="285750" indent="-285750">
              <a:buFont typeface="Arial" panose="020B0604020202020204" pitchFamily="34" charset="0"/>
              <a:buChar char="•"/>
            </a:pPr>
            <a:r>
              <a:rPr lang="en-US" dirty="0"/>
              <a:t>Inconsistent field conditions with each different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883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4"/>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5">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4"/>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ln w="12700">
            <a:solidFill>
              <a:schemeClr val="tx1"/>
            </a:solidFill>
          </a:ln>
        </p:spPr>
      </p:pic>
    </p:spTree>
    <p:extLst>
      <p:ext uri="{BB962C8B-B14F-4D97-AF65-F5344CB8AC3E}">
        <p14:creationId xmlns:p14="http://schemas.microsoft.com/office/powerpoint/2010/main" val="3684229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3"/>
          <a:stretch>
            <a:fillRect/>
          </a:stretch>
        </p:blipFill>
        <p:spPr>
          <a:xfrm>
            <a:off x="6184900" y="132938"/>
            <a:ext cx="4699000" cy="3137725"/>
          </a:xfrm>
          <a:prstGeom prst="rect">
            <a:avLst/>
          </a:prstGeom>
          <a:ln w="12700">
            <a:solidFill>
              <a:schemeClr val="tx1"/>
            </a:solidFill>
          </a:ln>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4"/>
          <a:stretch>
            <a:fillRect/>
          </a:stretch>
        </p:blipFill>
        <p:spPr>
          <a:xfrm>
            <a:off x="6184900" y="3447638"/>
            <a:ext cx="4699000" cy="3112325"/>
          </a:xfrm>
          <a:prstGeom prst="rect">
            <a:avLst/>
          </a:prstGeom>
          <a:ln w="12700">
            <a:solidFill>
              <a:schemeClr val="tx1"/>
            </a:solidFill>
          </a:ln>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5"/>
          <a:stretch>
            <a:fillRect/>
          </a:stretch>
        </p:blipFill>
        <p:spPr>
          <a:xfrm>
            <a:off x="1035050" y="3955638"/>
            <a:ext cx="3937000" cy="2604325"/>
          </a:xfrm>
          <a:prstGeom prst="rect">
            <a:avLst/>
          </a:prstGeom>
          <a:ln w="12700">
            <a:solidFill>
              <a:schemeClr val="tx1"/>
            </a:solidFill>
          </a:ln>
        </p:spPr>
      </p:pic>
    </p:spTree>
    <p:extLst>
      <p:ext uri="{BB962C8B-B14F-4D97-AF65-F5344CB8AC3E}">
        <p14:creationId xmlns:p14="http://schemas.microsoft.com/office/powerpoint/2010/main" val="1149712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cxnSp>
        <p:nvCxnSpPr>
          <p:cNvPr id="5" name="Straight Arrow Connector 4">
            <a:extLst>
              <a:ext uri="{FF2B5EF4-FFF2-40B4-BE49-F238E27FC236}">
                <a16:creationId xmlns:a16="http://schemas.microsoft.com/office/drawing/2014/main" id="{B716867A-C842-D240-B31B-88EBEE17BB88}"/>
              </a:ext>
            </a:extLst>
          </p:cNvPr>
          <p:cNvCxnSpPr/>
          <p:nvPr/>
        </p:nvCxnSpPr>
        <p:spPr>
          <a:xfrm flipV="1">
            <a:off x="5843588" y="5572125"/>
            <a:ext cx="114300" cy="11430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BB6BF6F-2333-5842-95EE-9C3FFBF8553C}"/>
              </a:ext>
            </a:extLst>
          </p:cNvPr>
          <p:cNvCxnSpPr/>
          <p:nvPr/>
        </p:nvCxnSpPr>
        <p:spPr>
          <a:xfrm flipH="1">
            <a:off x="6772275" y="3428999"/>
            <a:ext cx="2468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53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a:t>Launch and Test Operations - Options</a:t>
            </a:r>
          </a:p>
        </p:txBody>
      </p:sp>
      <p:sp>
        <p:nvSpPr>
          <p:cNvPr id="3" name="TextBox 2"/>
          <p:cNvSpPr txBox="1"/>
          <p:nvPr/>
        </p:nvSpPr>
        <p:spPr>
          <a:xfrm>
            <a:off x="803564" y="1736436"/>
            <a:ext cx="6096000" cy="3139321"/>
          </a:xfrm>
          <a:prstGeom prst="rect">
            <a:avLst/>
          </a:prstGeom>
          <a:noFill/>
        </p:spPr>
        <p:txBody>
          <a:bodyPr wrap="square" rtlCol="0">
            <a:spAutoFit/>
          </a:bodyPr>
          <a:lstStyle/>
          <a:p>
            <a:pPr marL="342900" indent="-342900">
              <a:buFont typeface="+mj-lt"/>
              <a:buAutoNum type="arabicPeriod"/>
            </a:pPr>
            <a:r>
              <a:rPr lang="en-US" dirty="0"/>
              <a:t>Semi-Permanent Field Facility</a:t>
            </a:r>
            <a:br>
              <a:rPr lang="en-US" dirty="0"/>
            </a:br>
            <a:r>
              <a:rPr lang="en-US" dirty="0"/>
              <a:t/>
            </a:r>
            <a:br>
              <a:rPr lang="en-US" dirty="0"/>
            </a:br>
            <a:endParaRPr lang="en-US" dirty="0"/>
          </a:p>
          <a:p>
            <a:pPr marL="342900" indent="-342900">
              <a:buFont typeface="+mj-lt"/>
              <a:buAutoNum type="arabicPeriod"/>
            </a:pPr>
            <a:r>
              <a:rPr lang="en-US" dirty="0"/>
              <a:t>Temporary (Same Day) Field Setup and Take Down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Dynamic Field Facility with Two Trailers</a:t>
            </a:r>
            <a:br>
              <a:rPr lang="en-US" dirty="0"/>
            </a:br>
            <a:r>
              <a:rPr lang="en-US" dirty="0"/>
              <a:t/>
            </a:r>
            <a:br>
              <a:rPr lang="en-US" dirty="0"/>
            </a:br>
            <a:endParaRPr lang="en-US" dirty="0"/>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5691909" cy="795518"/>
          </a:xfrm>
          <a:solidFill>
            <a:schemeClr val="bg1"/>
          </a:solidFill>
          <a:ln>
            <a:solidFill>
              <a:schemeClr val="tx1"/>
            </a:solidFill>
          </a:ln>
        </p:spPr>
        <p:txBody>
          <a:bodyPr/>
          <a:lstStyle/>
          <a:p>
            <a:r>
              <a:rPr lang="en-US" dirty="0"/>
              <a:t>Semi-Permanent Option</a:t>
            </a:r>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4"/>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5"/>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a:t>Control Center</a:t>
            </a:r>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a:t>Launch Center</a:t>
            </a:r>
          </a:p>
        </p:txBody>
      </p:sp>
      <p:sp>
        <p:nvSpPr>
          <p:cNvPr id="7" name="TextBox 6"/>
          <p:cNvSpPr txBox="1"/>
          <p:nvPr/>
        </p:nvSpPr>
        <p:spPr>
          <a:xfrm>
            <a:off x="914400" y="1371600"/>
            <a:ext cx="5538354" cy="3693319"/>
          </a:xfrm>
          <a:prstGeom prst="rect">
            <a:avLst/>
          </a:prstGeom>
          <a:solidFill>
            <a:schemeClr val="bg1"/>
          </a:solidFill>
          <a:ln>
            <a:solidFill>
              <a:schemeClr val="tx1"/>
            </a:solidFill>
          </a:ln>
        </p:spPr>
        <p:txBody>
          <a:bodyPr wrap="square" rtlCol="0">
            <a:spAutoFit/>
          </a:bodyPr>
          <a:lstStyle/>
          <a:p>
            <a:r>
              <a:rPr lang="en-US" dirty="0"/>
              <a:t>Advantages</a:t>
            </a:r>
          </a:p>
          <a:p>
            <a:pPr marL="285750" indent="-285750">
              <a:buFont typeface="Arial" panose="020B0604020202020204" pitchFamily="34" charset="0"/>
              <a:buChar char="•"/>
            </a:pPr>
            <a:r>
              <a:rPr lang="en-US" dirty="0"/>
              <a:t>Highest safety</a:t>
            </a:r>
          </a:p>
          <a:p>
            <a:pPr marL="285750" indent="-285750">
              <a:buFont typeface="Arial" panose="020B0604020202020204" pitchFamily="34" charset="0"/>
              <a:buChar char="•"/>
            </a:pPr>
            <a:r>
              <a:rPr lang="en-US" dirty="0"/>
              <a:t>Improve and optimize with time</a:t>
            </a:r>
          </a:p>
          <a:p>
            <a:pPr marL="285750" indent="-285750">
              <a:buFont typeface="Arial" panose="020B0604020202020204" pitchFamily="34" charset="0"/>
              <a:buChar char="•"/>
            </a:pPr>
            <a:r>
              <a:rPr lang="en-US" dirty="0"/>
              <a:t>We can be on-site, offering quickest response time if something goes wrong</a:t>
            </a:r>
          </a:p>
          <a:p>
            <a:pPr marL="285750" indent="-285750">
              <a:buFont typeface="Arial" panose="020B0604020202020204" pitchFamily="34" charset="0"/>
              <a:buChar char="•"/>
            </a:pPr>
            <a:r>
              <a:rPr lang="en-US" dirty="0"/>
              <a:t>A true ‘Home Base’ for all rocket testing activities</a:t>
            </a:r>
          </a:p>
          <a:p>
            <a:pPr marL="285750" indent="-285750">
              <a:buFont typeface="Arial" panose="020B0604020202020204" pitchFamily="34" charset="0"/>
              <a:buChar char="•"/>
            </a:pPr>
            <a:r>
              <a:rPr lang="en-US" dirty="0"/>
              <a:t>Helps secure the future of UNH SEDS</a:t>
            </a:r>
          </a:p>
          <a:p>
            <a:endParaRPr lang="en-US" dirty="0"/>
          </a:p>
          <a:p>
            <a:r>
              <a:rPr lang="en-US" dirty="0"/>
              <a:t>Disadvantages</a:t>
            </a:r>
          </a:p>
          <a:p>
            <a:pPr marL="285750" indent="-285750">
              <a:buFont typeface="Arial" panose="020B0604020202020204" pitchFamily="34" charset="0"/>
              <a:buChar char="•"/>
            </a:pPr>
            <a:r>
              <a:rPr lang="en-US" dirty="0"/>
              <a:t>Full Weekend assembly required</a:t>
            </a:r>
          </a:p>
          <a:p>
            <a:pPr marL="285750" indent="-285750">
              <a:buFont typeface="Arial" panose="020B0604020202020204" pitchFamily="34" charset="0"/>
              <a:buChar char="•"/>
            </a:pPr>
            <a:r>
              <a:rPr lang="en-US" dirty="0"/>
              <a:t>All day – weekend disassembly required (if needed)</a:t>
            </a:r>
          </a:p>
          <a:p>
            <a:pPr marL="742950" lvl="1" indent="-285750">
              <a:buFont typeface="Arial" panose="020B0604020202020204" pitchFamily="34" charset="0"/>
              <a:buChar char="•"/>
            </a:pPr>
            <a:r>
              <a:rPr lang="en-US" dirty="0"/>
              <a:t>Details of this would need to be worked out, i.e. sandbag storage and transportation</a:t>
            </a:r>
          </a:p>
        </p:txBody>
      </p:sp>
    </p:spTree>
    <p:extLst>
      <p:ext uri="{BB962C8B-B14F-4D97-AF65-F5344CB8AC3E}">
        <p14:creationId xmlns:p14="http://schemas.microsoft.com/office/powerpoint/2010/main" val="3389679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3"/>
          <a:srcRect t="45980" b="30996"/>
          <a:stretch/>
        </p:blipFill>
        <p:spPr>
          <a:xfrm>
            <a:off x="3192488" y="4358910"/>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4"/>
          <a:srcRect t="69105" b="5025"/>
          <a:stretch/>
        </p:blipFill>
        <p:spPr>
          <a:xfrm>
            <a:off x="6586108" y="168226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4"/>
          <a:srcRect t="18387" b="52558"/>
          <a:stretch/>
        </p:blipFill>
        <p:spPr>
          <a:xfrm>
            <a:off x="89522" y="1746008"/>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5"/>
          <a:srcRect t="23039" b="57527"/>
          <a:stretch/>
        </p:blipFill>
        <p:spPr>
          <a:xfrm>
            <a:off x="3734455" y="677699"/>
            <a:ext cx="4741981" cy="775111"/>
          </a:xfrm>
          <a:prstGeom prst="rect">
            <a:avLst/>
          </a:prstGeom>
        </p:spPr>
      </p:pic>
    </p:spTree>
    <p:extLst>
      <p:ext uri="{BB962C8B-B14F-4D97-AF65-F5344CB8AC3E}">
        <p14:creationId xmlns:p14="http://schemas.microsoft.com/office/powerpoint/2010/main" val="974798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294</TotalTime>
  <Words>431</Words>
  <Application>Microsoft Office PowerPoint</Application>
  <PresentationFormat>Widescreen</PresentationFormat>
  <Paragraphs>74</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PowerPoint Presentation</vt:lpstr>
      <vt:lpstr>Initial Building Costs</vt:lpstr>
      <vt:lpstr>PowerPoint Presentation</vt:lpstr>
      <vt:lpstr>PowerPoint Presentation</vt:lpstr>
      <vt:lpstr>Next Steps</vt:lpstr>
      <vt:lpstr>Questions, Comments and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Nitschelm, Charlie J</cp:lastModifiedBy>
  <cp:revision>17</cp:revision>
  <dcterms:created xsi:type="dcterms:W3CDTF">2019-01-21T16:37:07Z</dcterms:created>
  <dcterms:modified xsi:type="dcterms:W3CDTF">2019-02-01T19:29:19Z</dcterms:modified>
</cp:coreProperties>
</file>